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s/slide56.xml" ContentType="application/vnd.openxmlformats-officedocument.presentationml.slide+xml"/>
  <Override PartName="/ppt/slides/slide5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Default Extension="gif" ContentType="image/gi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9" r:id="rId34"/>
    <p:sldId id="290" r:id="rId35"/>
    <p:sldId id="288" r:id="rId36"/>
    <p:sldId id="291" r:id="rId37"/>
    <p:sldId id="292" r:id="rId38"/>
    <p:sldId id="293" r:id="rId39"/>
    <p:sldId id="295" r:id="rId40"/>
    <p:sldId id="296" r:id="rId41"/>
    <p:sldId id="298" r:id="rId42"/>
    <p:sldId id="294" r:id="rId43"/>
    <p:sldId id="297" r:id="rId44"/>
    <p:sldId id="299" r:id="rId45"/>
    <p:sldId id="300" r:id="rId46"/>
    <p:sldId id="301" r:id="rId47"/>
    <p:sldId id="302" r:id="rId48"/>
    <p:sldId id="303" r:id="rId49"/>
    <p:sldId id="306" r:id="rId50"/>
    <p:sldId id="307" r:id="rId51"/>
    <p:sldId id="304" r:id="rId52"/>
    <p:sldId id="312" r:id="rId53"/>
    <p:sldId id="305" r:id="rId54"/>
    <p:sldId id="308" r:id="rId55"/>
    <p:sldId id="310" r:id="rId56"/>
    <p:sldId id="311" r:id="rId57"/>
    <p:sldId id="309" r:id="rId58"/>
    <p:sldId id="313" r:id="rId59"/>
    <p:sldId id="314" r:id="rId60"/>
    <p:sldId id="315" r:id="rId61"/>
    <p:sldId id="316" r:id="rId6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76" d="100"/>
          <a:sy n="76" d="100"/>
        </p:scale>
        <p:origin x="-192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31E2E-D85B-4751-95B2-1AC3D106C8F5}" type="datetimeFigureOut">
              <a:rPr lang="en-US" smtClean="0"/>
              <a:pPr/>
              <a:t>4/10/2014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DB192C-5A20-475B-A566-79261EB2B3D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963017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31E2E-D85B-4751-95B2-1AC3D106C8F5}" type="datetimeFigureOut">
              <a:rPr lang="en-US" smtClean="0"/>
              <a:pPr/>
              <a:t>4/10/2014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DB192C-5A20-475B-A566-79261EB2B3D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069617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31E2E-D85B-4751-95B2-1AC3D106C8F5}" type="datetimeFigureOut">
              <a:rPr lang="en-US" smtClean="0"/>
              <a:pPr/>
              <a:t>4/10/2014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DB192C-5A20-475B-A566-79261EB2B3D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797292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31E2E-D85B-4751-95B2-1AC3D106C8F5}" type="datetimeFigureOut">
              <a:rPr lang="en-US" smtClean="0"/>
              <a:pPr/>
              <a:t>4/10/2014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DB192C-5A20-475B-A566-79261EB2B3D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413952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31E2E-D85B-4751-95B2-1AC3D106C8F5}" type="datetimeFigureOut">
              <a:rPr lang="en-US" smtClean="0"/>
              <a:pPr/>
              <a:t>4/10/2014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DB192C-5A20-475B-A566-79261EB2B3D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7146188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31E2E-D85B-4751-95B2-1AC3D106C8F5}" type="datetimeFigureOut">
              <a:rPr lang="en-US" smtClean="0"/>
              <a:pPr/>
              <a:t>4/10/2014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DB192C-5A20-475B-A566-79261EB2B3D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623209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31E2E-D85B-4751-95B2-1AC3D106C8F5}" type="datetimeFigureOut">
              <a:rPr lang="en-US" smtClean="0"/>
              <a:pPr/>
              <a:t>4/10/2014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DB192C-5A20-475B-A566-79261EB2B3D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527485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31E2E-D85B-4751-95B2-1AC3D106C8F5}" type="datetimeFigureOut">
              <a:rPr lang="en-US" smtClean="0"/>
              <a:pPr/>
              <a:t>4/10/2014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DB192C-5A20-475B-A566-79261EB2B3D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770253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31E2E-D85B-4751-95B2-1AC3D106C8F5}" type="datetimeFigureOut">
              <a:rPr lang="en-US" smtClean="0"/>
              <a:pPr/>
              <a:t>4/10/2014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DB192C-5A20-475B-A566-79261EB2B3D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243654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31E2E-D85B-4751-95B2-1AC3D106C8F5}" type="datetimeFigureOut">
              <a:rPr lang="en-US" smtClean="0"/>
              <a:pPr/>
              <a:t>4/10/2014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DB192C-5A20-475B-A566-79261EB2B3D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753852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31E2E-D85B-4751-95B2-1AC3D106C8F5}" type="datetimeFigureOut">
              <a:rPr lang="en-US" smtClean="0"/>
              <a:pPr/>
              <a:t>4/10/2014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DB192C-5A20-475B-A566-79261EB2B3D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249054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A31E2E-D85B-4751-95B2-1AC3D106C8F5}" type="datetimeFigureOut">
              <a:rPr lang="en-US" smtClean="0"/>
              <a:pPr/>
              <a:t>4/10/2014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DB192C-5A20-475B-A566-79261EB2B3D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036847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Components and Building Blocks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Chapter 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838257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Schottky</a:t>
            </a:r>
            <a:r>
              <a:rPr lang="en-US" dirty="0" smtClean="0"/>
              <a:t> Barrier Diodes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P-type material replaced with metal layer</a:t>
            </a:r>
          </a:p>
          <a:p>
            <a:r>
              <a:rPr lang="en-US" u="sng" dirty="0" smtClean="0"/>
              <a:t>Lower forward voltage than an all semiconductor junction</a:t>
            </a:r>
          </a:p>
          <a:p>
            <a:pPr lvl="1"/>
            <a:r>
              <a:rPr lang="en-US" u="sng" dirty="0" smtClean="0"/>
              <a:t>,2 to .5 compared to the .6 to .7 for silicon </a:t>
            </a:r>
          </a:p>
          <a:p>
            <a:r>
              <a:rPr lang="en-US" dirty="0" smtClean="0"/>
              <a:t>Results in lower power dissipation</a:t>
            </a:r>
          </a:p>
          <a:p>
            <a:r>
              <a:rPr lang="en-US" dirty="0" smtClean="0"/>
              <a:t>Widely used in power supply circuits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913321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Point-Contact Diodes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Schottky</a:t>
            </a:r>
            <a:r>
              <a:rPr lang="en-US" dirty="0" smtClean="0"/>
              <a:t> Barrier</a:t>
            </a:r>
          </a:p>
          <a:p>
            <a:r>
              <a:rPr lang="en-US" dirty="0" smtClean="0"/>
              <a:t>Lower capacitance than junction diodes</a:t>
            </a:r>
          </a:p>
          <a:p>
            <a:pPr lvl="1"/>
            <a:r>
              <a:rPr lang="en-US" dirty="0" smtClean="0"/>
              <a:t>Usually 1pf or less</a:t>
            </a:r>
          </a:p>
          <a:p>
            <a:r>
              <a:rPr lang="en-US" dirty="0" smtClean="0"/>
              <a:t>Designed for RF applications</a:t>
            </a:r>
          </a:p>
          <a:p>
            <a:r>
              <a:rPr lang="en-US" dirty="0" smtClean="0"/>
              <a:t>Smaller surface area at the junction</a:t>
            </a:r>
          </a:p>
          <a:p>
            <a:r>
              <a:rPr lang="en-US" dirty="0" smtClean="0"/>
              <a:t>Better suited for VHF &amp; UHF applications</a:t>
            </a:r>
          </a:p>
          <a:p>
            <a:pPr lvl="1"/>
            <a:r>
              <a:rPr lang="en-US" dirty="0" smtClean="0"/>
              <a:t>UHF mixers</a:t>
            </a:r>
          </a:p>
          <a:p>
            <a:pPr lvl="1"/>
            <a:r>
              <a:rPr lang="en-US" u="sng" dirty="0" smtClean="0"/>
              <a:t>RF detectors at VHF and below</a:t>
            </a:r>
            <a:endParaRPr lang="en-US" u="sng" dirty="0"/>
          </a:p>
        </p:txBody>
      </p:sp>
    </p:spTree>
    <p:extLst>
      <p:ext uri="{BB962C8B-B14F-4D97-AF65-F5344CB8AC3E}">
        <p14:creationId xmlns:p14="http://schemas.microsoft.com/office/powerpoint/2010/main" xmlns="" val="10151146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Hot-Carrier Diodes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Schottky</a:t>
            </a:r>
            <a:r>
              <a:rPr lang="en-US" dirty="0" smtClean="0"/>
              <a:t> Barrier</a:t>
            </a:r>
          </a:p>
          <a:p>
            <a:r>
              <a:rPr lang="en-US" dirty="0" smtClean="0"/>
              <a:t>Low internal capacitance </a:t>
            </a:r>
          </a:p>
          <a:p>
            <a:r>
              <a:rPr lang="en-US" dirty="0" smtClean="0"/>
              <a:t>Good high frequency characteristics</a:t>
            </a:r>
          </a:p>
          <a:p>
            <a:r>
              <a:rPr lang="en-US" dirty="0" smtClean="0"/>
              <a:t>Improved electrical and mechanical performance over a point-contact diode</a:t>
            </a:r>
          </a:p>
          <a:p>
            <a:r>
              <a:rPr lang="en-US" u="sng" dirty="0" smtClean="0"/>
              <a:t>Used in VHF &amp; UHF mixers and detectors</a:t>
            </a:r>
          </a:p>
          <a:p>
            <a:pPr marL="0" indent="0">
              <a:buNone/>
            </a:pPr>
            <a:endParaRPr lang="en-US" u="sng" dirty="0"/>
          </a:p>
        </p:txBody>
      </p:sp>
    </p:spTree>
    <p:extLst>
      <p:ext uri="{BB962C8B-B14F-4D97-AF65-F5344CB8AC3E}">
        <p14:creationId xmlns:p14="http://schemas.microsoft.com/office/powerpoint/2010/main" xmlns="" val="15792498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Zener</a:t>
            </a:r>
            <a:r>
              <a:rPr lang="en-US" dirty="0" smtClean="0"/>
              <a:t> Diodes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Used as voltage reference and regulators</a:t>
            </a:r>
          </a:p>
          <a:p>
            <a:r>
              <a:rPr lang="en-US" dirty="0" smtClean="0"/>
              <a:t>The </a:t>
            </a:r>
            <a:r>
              <a:rPr lang="en-US" dirty="0" err="1" smtClean="0"/>
              <a:t>Zener</a:t>
            </a:r>
            <a:r>
              <a:rPr lang="en-US" dirty="0" smtClean="0"/>
              <a:t> voltage is the voltage required to cause avalanche </a:t>
            </a:r>
          </a:p>
          <a:p>
            <a:pPr lvl="1"/>
            <a:r>
              <a:rPr lang="en-US" dirty="0" smtClean="0"/>
              <a:t>Can safely withstand avalanche current</a:t>
            </a:r>
          </a:p>
          <a:p>
            <a:r>
              <a:rPr lang="en-US" u="sng" dirty="0" smtClean="0"/>
              <a:t>Maintains a stable voltage over a wide current range</a:t>
            </a:r>
          </a:p>
          <a:p>
            <a:pPr marL="0" indent="0">
              <a:buNone/>
            </a:pPr>
            <a:endParaRPr lang="en-US" u="sng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6524625" y="4752975"/>
            <a:ext cx="1524000" cy="13144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04420631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Tunnel Diode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 rectifying properties</a:t>
            </a:r>
          </a:p>
          <a:p>
            <a:r>
              <a:rPr lang="en-US" dirty="0" smtClean="0"/>
              <a:t>Has negative resistance when properly biased</a:t>
            </a:r>
          </a:p>
          <a:p>
            <a:pPr lvl="1"/>
            <a:r>
              <a:rPr lang="en-US" dirty="0" smtClean="0"/>
              <a:t>As voltage increases current decreases</a:t>
            </a:r>
          </a:p>
          <a:p>
            <a:r>
              <a:rPr lang="en-US" u="sng" dirty="0" smtClean="0"/>
              <a:t>Capable of amplification and oscillation</a:t>
            </a:r>
          </a:p>
          <a:p>
            <a:r>
              <a:rPr lang="en-US" dirty="0" smtClean="0"/>
              <a:t>Obsolete and not used today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87441002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Varactor</a:t>
            </a:r>
            <a:r>
              <a:rPr lang="en-US" dirty="0" smtClean="0"/>
              <a:t> Diode (</a:t>
            </a:r>
            <a:r>
              <a:rPr lang="en-US" dirty="0" err="1" smtClean="0"/>
              <a:t>Varicap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Change capacitance by varying the reverse bias</a:t>
            </a:r>
          </a:p>
          <a:p>
            <a:pPr lvl="1"/>
            <a:r>
              <a:rPr lang="en-US" u="sng" dirty="0" smtClean="0"/>
              <a:t>Creates voltage controlled capacitors</a:t>
            </a:r>
          </a:p>
          <a:p>
            <a:r>
              <a:rPr lang="en-US" dirty="0" smtClean="0"/>
              <a:t>Range from a few pF to over 100 pF</a:t>
            </a:r>
          </a:p>
          <a:p>
            <a:r>
              <a:rPr lang="en-US" dirty="0" smtClean="0"/>
              <a:t>Used in frequency multipliers, tuned circuits and modulators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52754677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Pin Diode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Formed by diffusing P-type and N-type layers onto opposite ends of a </a:t>
            </a:r>
            <a:r>
              <a:rPr lang="en-US" u="sng" dirty="0" smtClean="0"/>
              <a:t>large almost pure intrinsic material layer.</a:t>
            </a:r>
          </a:p>
          <a:p>
            <a:r>
              <a:rPr lang="en-US" dirty="0" smtClean="0"/>
              <a:t>Forward resistance varies inversely with </a:t>
            </a:r>
            <a:r>
              <a:rPr lang="en-US" u="sng" dirty="0" smtClean="0"/>
              <a:t>forward DC bias voltage</a:t>
            </a:r>
          </a:p>
          <a:p>
            <a:r>
              <a:rPr lang="en-US" dirty="0" smtClean="0"/>
              <a:t>The amount of resistance to RF signals can be changed by changing the forward bias</a:t>
            </a:r>
          </a:p>
          <a:p>
            <a:r>
              <a:rPr lang="en-US" u="sng" dirty="0" smtClean="0"/>
              <a:t>Used as an RF switch or attenuator  </a:t>
            </a:r>
          </a:p>
        </p:txBody>
      </p:sp>
    </p:spTree>
    <p:extLst>
      <p:ext uri="{BB962C8B-B14F-4D97-AF65-F5344CB8AC3E}">
        <p14:creationId xmlns:p14="http://schemas.microsoft.com/office/powerpoint/2010/main" xmlns="" val="237209475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Bipolar Transistor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Three doped layers</a:t>
            </a:r>
          </a:p>
          <a:p>
            <a:pPr lvl="1"/>
            <a:r>
              <a:rPr lang="en-US" dirty="0" smtClean="0"/>
              <a:t>NPN</a:t>
            </a:r>
          </a:p>
          <a:p>
            <a:pPr lvl="1"/>
            <a:r>
              <a:rPr lang="en-US" dirty="0" smtClean="0"/>
              <a:t>PNP</a:t>
            </a:r>
          </a:p>
          <a:p>
            <a:r>
              <a:rPr lang="en-US" dirty="0" smtClean="0"/>
              <a:t>Three terminals</a:t>
            </a:r>
          </a:p>
          <a:p>
            <a:pPr lvl="1"/>
            <a:r>
              <a:rPr lang="en-US" dirty="0" smtClean="0"/>
              <a:t>Base</a:t>
            </a:r>
          </a:p>
          <a:p>
            <a:pPr lvl="1"/>
            <a:r>
              <a:rPr lang="en-US" dirty="0" smtClean="0"/>
              <a:t>Emitter</a:t>
            </a:r>
          </a:p>
          <a:p>
            <a:pPr lvl="1"/>
            <a:r>
              <a:rPr lang="en-US" dirty="0" smtClean="0"/>
              <a:t>Collector</a:t>
            </a:r>
          </a:p>
          <a:p>
            <a:r>
              <a:rPr lang="en-US" dirty="0" smtClean="0"/>
              <a:t>Wide variety of applications</a:t>
            </a:r>
          </a:p>
          <a:p>
            <a:pPr marL="57150" indent="0">
              <a:buNone/>
            </a:pP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87698" y="3810000"/>
            <a:ext cx="3700096" cy="192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82836" y="1752600"/>
            <a:ext cx="3909821" cy="182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87317595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Bipolar Transistor Characteristics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Current Gain </a:t>
            </a:r>
          </a:p>
          <a:p>
            <a:pPr lvl="1"/>
            <a:r>
              <a:rPr lang="en-US" dirty="0" smtClean="0"/>
              <a:t>Beta</a:t>
            </a:r>
            <a:r>
              <a:rPr lang="en-US" dirty="0" smtClean="0">
                <a:latin typeface="Symbol" panose="05050102010706020507" pitchFamily="18" charset="2"/>
              </a:rPr>
              <a:t> </a:t>
            </a:r>
            <a:r>
              <a:rPr lang="en-US" dirty="0"/>
              <a:t>“</a:t>
            </a:r>
            <a:r>
              <a:rPr lang="en-US" dirty="0">
                <a:latin typeface="Symbol" panose="05050102010706020507" pitchFamily="18" charset="2"/>
              </a:rPr>
              <a:t>b</a:t>
            </a:r>
            <a:r>
              <a:rPr lang="en-US" dirty="0" smtClean="0"/>
              <a:t>”</a:t>
            </a:r>
          </a:p>
          <a:p>
            <a:pPr lvl="2"/>
            <a:r>
              <a:rPr lang="en-US" u="sng" dirty="0" smtClean="0"/>
              <a:t>Ratio of collector to base current</a:t>
            </a:r>
          </a:p>
          <a:p>
            <a:pPr lvl="2"/>
            <a:r>
              <a:rPr lang="en-US" dirty="0" smtClean="0">
                <a:latin typeface="Symbol" panose="05050102010706020507" pitchFamily="18" charset="2"/>
              </a:rPr>
              <a:t>b </a:t>
            </a:r>
            <a:r>
              <a:rPr lang="en-US" dirty="0" smtClean="0"/>
              <a:t>= </a:t>
            </a:r>
            <a:r>
              <a:rPr lang="en-US" dirty="0" err="1" smtClean="0"/>
              <a:t>I</a:t>
            </a:r>
            <a:r>
              <a:rPr lang="en-US" baseline="-25000" dirty="0" err="1" smtClean="0"/>
              <a:t>c</a:t>
            </a:r>
            <a:r>
              <a:rPr lang="en-US" dirty="0" smtClean="0"/>
              <a:t> / </a:t>
            </a:r>
            <a:r>
              <a:rPr lang="en-US" dirty="0" err="1" smtClean="0"/>
              <a:t>I</a:t>
            </a:r>
            <a:r>
              <a:rPr lang="en-US" baseline="-25000" dirty="0" err="1" smtClean="0"/>
              <a:t>b</a:t>
            </a:r>
            <a:endParaRPr lang="en-US" baseline="-25000" dirty="0" smtClean="0"/>
          </a:p>
          <a:p>
            <a:pPr lvl="1"/>
            <a:r>
              <a:rPr lang="en-US" dirty="0" smtClean="0"/>
              <a:t>Alpha </a:t>
            </a:r>
            <a:r>
              <a:rPr lang="en-US" dirty="0" smtClean="0">
                <a:latin typeface="Symbol" panose="05050102010706020507" pitchFamily="18" charset="2"/>
              </a:rPr>
              <a:t>a</a:t>
            </a:r>
            <a:endParaRPr lang="en-US" dirty="0" smtClean="0"/>
          </a:p>
          <a:p>
            <a:pPr lvl="2"/>
            <a:r>
              <a:rPr lang="en-US" u="sng" dirty="0" smtClean="0"/>
              <a:t>Ratio of collector to emitter current</a:t>
            </a:r>
          </a:p>
          <a:p>
            <a:pPr lvl="2"/>
            <a:r>
              <a:rPr lang="en-US" dirty="0" smtClean="0">
                <a:latin typeface="Symbol" panose="05050102010706020507" pitchFamily="18" charset="2"/>
              </a:rPr>
              <a:t>a </a:t>
            </a:r>
            <a:r>
              <a:rPr lang="en-US" dirty="0" smtClean="0"/>
              <a:t>= </a:t>
            </a:r>
            <a:r>
              <a:rPr lang="en-US" dirty="0" err="1" smtClean="0"/>
              <a:t>I</a:t>
            </a:r>
            <a:r>
              <a:rPr lang="en-US" baseline="-25000" dirty="0" err="1" smtClean="0"/>
              <a:t>c</a:t>
            </a:r>
            <a:r>
              <a:rPr lang="en-US" dirty="0" smtClean="0"/>
              <a:t> / </a:t>
            </a:r>
            <a:r>
              <a:rPr lang="en-US" dirty="0" err="1" smtClean="0"/>
              <a:t>I</a:t>
            </a:r>
            <a:r>
              <a:rPr lang="en-US" baseline="-25000" dirty="0" err="1" smtClean="0"/>
              <a:t>e</a:t>
            </a:r>
            <a:r>
              <a:rPr lang="en-US" dirty="0" smtClean="0">
                <a:latin typeface="Symbol" panose="05050102010706020507" pitchFamily="18" charset="2"/>
              </a:rPr>
              <a:t>  </a:t>
            </a:r>
          </a:p>
          <a:p>
            <a:pPr marL="457200" lvl="1" indent="0">
              <a:buNone/>
            </a:pPr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xmlns="" val="292753303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Bipolar Transistor Characteristics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Alpha cutoff </a:t>
            </a:r>
            <a:r>
              <a:rPr lang="en-US" dirty="0"/>
              <a:t>f</a:t>
            </a:r>
            <a:r>
              <a:rPr lang="en-US" dirty="0" smtClean="0"/>
              <a:t>requency</a:t>
            </a:r>
          </a:p>
          <a:p>
            <a:pPr lvl="1"/>
            <a:r>
              <a:rPr lang="en-US" u="sng" dirty="0"/>
              <a:t>Frequency at which current gain drops to 0.707 times </a:t>
            </a:r>
            <a:r>
              <a:rPr lang="en-US" u="sng" dirty="0" smtClean="0"/>
              <a:t>the gain </a:t>
            </a:r>
            <a:r>
              <a:rPr lang="en-US" u="sng" dirty="0"/>
              <a:t>at 1 </a:t>
            </a:r>
            <a:r>
              <a:rPr lang="en-US" u="sng" dirty="0" smtClean="0"/>
              <a:t>kHz</a:t>
            </a:r>
          </a:p>
          <a:p>
            <a:pPr lvl="1"/>
            <a:r>
              <a:rPr lang="en-US" dirty="0"/>
              <a:t>Practical upper frequency limit for common-base </a:t>
            </a:r>
            <a:r>
              <a:rPr lang="en-US" dirty="0" smtClean="0"/>
              <a:t>amplifier</a:t>
            </a:r>
          </a:p>
          <a:p>
            <a:r>
              <a:rPr lang="en-US" dirty="0" smtClean="0"/>
              <a:t>Beta cutoff frequency</a:t>
            </a:r>
          </a:p>
          <a:p>
            <a:pPr lvl="1"/>
            <a:r>
              <a:rPr lang="en-US" dirty="0"/>
              <a:t>Frequency at which current gain drops to 0.707 times </a:t>
            </a:r>
            <a:r>
              <a:rPr lang="en-US" dirty="0" smtClean="0"/>
              <a:t>the gain </a:t>
            </a:r>
            <a:r>
              <a:rPr lang="en-US" dirty="0"/>
              <a:t>at 1 </a:t>
            </a:r>
            <a:r>
              <a:rPr lang="en-US" dirty="0" smtClean="0"/>
              <a:t>kHz</a:t>
            </a:r>
            <a:endParaRPr lang="en-US" dirty="0"/>
          </a:p>
          <a:p>
            <a:pPr lvl="1"/>
            <a:r>
              <a:rPr lang="en-US" dirty="0"/>
              <a:t>Practical upper frequency limit for </a:t>
            </a:r>
            <a:r>
              <a:rPr lang="en-US" dirty="0" smtClean="0"/>
              <a:t>common-emitter amplifier</a:t>
            </a:r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6537419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Semiconductor Devices (Materials)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Normally made from Silicon (Si) or Germanium (</a:t>
            </a:r>
            <a:r>
              <a:rPr lang="en-US" dirty="0" err="1" smtClean="0"/>
              <a:t>Ge</a:t>
            </a:r>
            <a:r>
              <a:rPr lang="en-US" dirty="0" smtClean="0"/>
              <a:t>) </a:t>
            </a:r>
          </a:p>
          <a:p>
            <a:r>
              <a:rPr lang="en-US" dirty="0" smtClean="0"/>
              <a:t>Atoms of both have 4 electrons in their outer layer of shell </a:t>
            </a:r>
            <a:r>
              <a:rPr lang="en-US" dirty="0"/>
              <a:t>c</a:t>
            </a:r>
            <a:r>
              <a:rPr lang="en-US" dirty="0" smtClean="0"/>
              <a:t>alled valance electrons</a:t>
            </a:r>
          </a:p>
          <a:p>
            <a:pPr lvl="1"/>
            <a:r>
              <a:rPr lang="en-US" dirty="0" smtClean="0"/>
              <a:t>These outer 4 electrons are shared with other atoms to form a crystal</a:t>
            </a:r>
          </a:p>
          <a:p>
            <a:r>
              <a:rPr lang="en-US" dirty="0" smtClean="0"/>
              <a:t>Crystals of pure Silicon or Germanium are not normally good conductors or insulators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091514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Field Effect Transistor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Gate voltage is used to control current flow</a:t>
            </a:r>
          </a:p>
          <a:p>
            <a:r>
              <a:rPr lang="en-US" dirty="0" smtClean="0"/>
              <a:t>Two types</a:t>
            </a:r>
          </a:p>
          <a:p>
            <a:pPr lvl="1"/>
            <a:r>
              <a:rPr lang="en-US" dirty="0" smtClean="0"/>
              <a:t>Junction FET (JFET)</a:t>
            </a:r>
          </a:p>
          <a:p>
            <a:pPr lvl="1"/>
            <a:r>
              <a:rPr lang="en-US" dirty="0" smtClean="0"/>
              <a:t>Metal-oxide semiconductor FET (MOSFET)</a:t>
            </a:r>
          </a:p>
          <a:p>
            <a:r>
              <a:rPr lang="en-US" dirty="0" smtClean="0"/>
              <a:t>High input impedance compared to Bipolar Transistor</a:t>
            </a:r>
          </a:p>
          <a:p>
            <a:pPr lvl="1"/>
            <a:r>
              <a:rPr lang="en-US" dirty="0" smtClean="0"/>
              <a:t>Typically 1 meg ohm or greater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45506000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JFET Transistor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457200" y="1905000"/>
            <a:ext cx="4040188" cy="4221163"/>
          </a:xfrm>
        </p:spPr>
        <p:txBody>
          <a:bodyPr>
            <a:normAutofit lnSpcReduction="10000"/>
          </a:bodyPr>
          <a:lstStyle/>
          <a:p>
            <a:r>
              <a:rPr lang="en-US" u="sng" dirty="0" smtClean="0"/>
              <a:t>Has high input impedance compared to Bipolar Transistor</a:t>
            </a:r>
          </a:p>
          <a:p>
            <a:r>
              <a:rPr lang="en-US" dirty="0" smtClean="0"/>
              <a:t>Three terminals</a:t>
            </a:r>
          </a:p>
          <a:p>
            <a:pPr lvl="1"/>
            <a:r>
              <a:rPr lang="en-US" dirty="0" smtClean="0"/>
              <a:t>Source</a:t>
            </a:r>
          </a:p>
          <a:p>
            <a:pPr lvl="1"/>
            <a:r>
              <a:rPr lang="en-US" dirty="0" smtClean="0"/>
              <a:t>Drain</a:t>
            </a:r>
          </a:p>
          <a:p>
            <a:pPr lvl="1"/>
            <a:r>
              <a:rPr lang="en-US" dirty="0" smtClean="0"/>
              <a:t>Gate</a:t>
            </a:r>
          </a:p>
          <a:p>
            <a:r>
              <a:rPr lang="en-US" dirty="0" smtClean="0"/>
              <a:t>Source and Drain connected by the channel</a:t>
            </a:r>
          </a:p>
          <a:p>
            <a:pPr lvl="1"/>
            <a:r>
              <a:rPr lang="en-US" dirty="0" smtClean="0"/>
              <a:t>Voltage change on the gate controls current flow in the channel</a:t>
            </a:r>
          </a:p>
          <a:p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>
          <a:xfrm>
            <a:off x="4645025" y="1905000"/>
            <a:ext cx="4041775" cy="4221163"/>
          </a:xfrm>
          <a:ln>
            <a:solidFill>
              <a:schemeClr val="accent1"/>
            </a:solidFill>
          </a:ln>
        </p:spPr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62600" y="4038600"/>
            <a:ext cx="22860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19800" y="2209800"/>
            <a:ext cx="1676400" cy="133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58224926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MOSFET Transistor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Higher input impedance than JFET</a:t>
            </a:r>
          </a:p>
          <a:p>
            <a:r>
              <a:rPr lang="en-US" dirty="0" smtClean="0"/>
              <a:t>Some MOSFETs have two gates with different voltages for special applications</a:t>
            </a:r>
          </a:p>
          <a:p>
            <a:r>
              <a:rPr lang="en-US" dirty="0" smtClean="0"/>
              <a:t>Most MOSFETS have built in gate protecting </a:t>
            </a:r>
            <a:r>
              <a:rPr lang="en-US" dirty="0" err="1" smtClean="0"/>
              <a:t>Zener</a:t>
            </a:r>
            <a:r>
              <a:rPr lang="en-US" dirty="0" smtClean="0"/>
              <a:t> diodes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05400" y="2286000"/>
            <a:ext cx="3064056" cy="3343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71146791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Enhancement &amp; Depletion Mode FETs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Depletion Mode</a:t>
            </a:r>
          </a:p>
          <a:p>
            <a:pPr lvl="1"/>
            <a:r>
              <a:rPr lang="en-US" u="sng" dirty="0" smtClean="0"/>
              <a:t>Current flows between source and drain when no gate voltage is applied</a:t>
            </a:r>
          </a:p>
          <a:p>
            <a:pPr lvl="1"/>
            <a:r>
              <a:rPr lang="en-US" dirty="0" smtClean="0"/>
              <a:t>Gate is reverse biased in operation</a:t>
            </a:r>
          </a:p>
          <a:p>
            <a:pPr lvl="1"/>
            <a:r>
              <a:rPr lang="en-US" dirty="0" smtClean="0"/>
              <a:t>Current decreases when reverse bias is applied</a:t>
            </a:r>
          </a:p>
          <a:p>
            <a:r>
              <a:rPr lang="en-US" dirty="0" smtClean="0"/>
              <a:t>Enhancement Mode</a:t>
            </a:r>
          </a:p>
          <a:p>
            <a:pPr lvl="1"/>
            <a:r>
              <a:rPr lang="en-US" dirty="0" smtClean="0"/>
              <a:t>Requires gate voltage for current to flow between source and gate</a:t>
            </a:r>
          </a:p>
          <a:p>
            <a:pPr lvl="1"/>
            <a:r>
              <a:rPr lang="en-US" dirty="0" smtClean="0"/>
              <a:t>Current increases with increase in forward bias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71832150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RF Integrated Devices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Monolithic microwave integrated circuit (</a:t>
            </a:r>
            <a:r>
              <a:rPr lang="en-US" dirty="0" smtClean="0"/>
              <a:t>MMIC)</a:t>
            </a:r>
          </a:p>
          <a:p>
            <a:pPr lvl="1"/>
            <a:r>
              <a:rPr lang="en-US" dirty="0"/>
              <a:t>VHF, UHF, </a:t>
            </a:r>
            <a:r>
              <a:rPr lang="en-US" dirty="0" smtClean="0"/>
              <a:t>microwaves</a:t>
            </a:r>
          </a:p>
          <a:p>
            <a:pPr lvl="1"/>
            <a:r>
              <a:rPr lang="en-US" u="sng" dirty="0"/>
              <a:t>Typically 50</a:t>
            </a:r>
            <a:r>
              <a:rPr lang="el-GR" u="sng" dirty="0" smtClean="0"/>
              <a:t>Ω</a:t>
            </a:r>
            <a:r>
              <a:rPr lang="en-US" u="sng" dirty="0" smtClean="0"/>
              <a:t> input and output impedance </a:t>
            </a:r>
          </a:p>
          <a:p>
            <a:pPr lvl="1"/>
            <a:r>
              <a:rPr lang="en-US" u="sng" dirty="0" smtClean="0"/>
              <a:t>Controlled gain, Low </a:t>
            </a:r>
            <a:r>
              <a:rPr lang="en-US" u="sng" dirty="0"/>
              <a:t>Noise </a:t>
            </a:r>
            <a:r>
              <a:rPr lang="en-US" u="sng" dirty="0" smtClean="0"/>
              <a:t>Figure, &amp; constant impedance over frequency range</a:t>
            </a:r>
          </a:p>
          <a:p>
            <a:pPr lvl="1"/>
            <a:r>
              <a:rPr lang="en-US" u="sng" dirty="0" err="1" smtClean="0"/>
              <a:t>Microstrip</a:t>
            </a:r>
            <a:r>
              <a:rPr lang="en-US" u="sng" dirty="0" smtClean="0"/>
              <a:t> Construction</a:t>
            </a:r>
          </a:p>
          <a:p>
            <a:pPr lvl="1"/>
            <a:r>
              <a:rPr lang="en-US" u="sng" dirty="0" smtClean="0"/>
              <a:t>DC voltage connected to output lead </a:t>
            </a:r>
          </a:p>
        </p:txBody>
      </p:sp>
    </p:spTree>
    <p:extLst>
      <p:ext uri="{BB962C8B-B14F-4D97-AF65-F5344CB8AC3E}">
        <p14:creationId xmlns:p14="http://schemas.microsoft.com/office/powerpoint/2010/main" xmlns="" val="340627188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Light-Emitting-Diodes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u="sng" dirty="0" smtClean="0"/>
              <a:t>Emit light when they are forward biased</a:t>
            </a:r>
          </a:p>
          <a:p>
            <a:r>
              <a:rPr lang="en-US" dirty="0" smtClean="0"/>
              <a:t>Forward voltage drop varies by color</a:t>
            </a:r>
          </a:p>
          <a:p>
            <a:pPr lvl="1"/>
            <a:r>
              <a:rPr lang="en-US" dirty="0" smtClean="0"/>
              <a:t>Red – 1.6 volts</a:t>
            </a:r>
          </a:p>
          <a:p>
            <a:pPr lvl="1"/>
            <a:r>
              <a:rPr lang="en-US" dirty="0" smtClean="0"/>
              <a:t>Yellow – 2 Volts</a:t>
            </a:r>
          </a:p>
          <a:p>
            <a:pPr lvl="1"/>
            <a:r>
              <a:rPr lang="en-US" dirty="0" smtClean="0"/>
              <a:t>Green – 4 Volts</a:t>
            </a:r>
          </a:p>
          <a:p>
            <a:r>
              <a:rPr lang="en-US" dirty="0" smtClean="0"/>
              <a:t>Typically 10 to 20 ma for full brightness</a:t>
            </a:r>
          </a:p>
          <a:p>
            <a:endParaRPr lang="en-US" u="sng" dirty="0" smtClean="0"/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55835" y="1600200"/>
            <a:ext cx="2784231" cy="289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61976" b="9826"/>
          <a:stretch/>
        </p:blipFill>
        <p:spPr bwMode="auto">
          <a:xfrm>
            <a:off x="6096000" y="4572000"/>
            <a:ext cx="1503903" cy="1554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407906669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Liquid-Crystal-Displays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 smtClean="0"/>
              <a:t>Uses crystalline liquid in conjunction with polarizing filters</a:t>
            </a:r>
          </a:p>
          <a:p>
            <a:pPr lvl="1"/>
            <a:r>
              <a:rPr lang="en-US" dirty="0" smtClean="0"/>
              <a:t>Becomes opaque when voltage is applied</a:t>
            </a:r>
          </a:p>
          <a:p>
            <a:r>
              <a:rPr lang="en-US" u="sng" dirty="0" smtClean="0"/>
              <a:t>A primary advantage is they consume very little power compared to other display types</a:t>
            </a:r>
          </a:p>
          <a:p>
            <a:r>
              <a:rPr lang="en-US" dirty="0" smtClean="0"/>
              <a:t>Slow to operate at low temperatures</a:t>
            </a:r>
          </a:p>
          <a:p>
            <a:r>
              <a:rPr lang="en-US" dirty="0" smtClean="0"/>
              <a:t>May be damaged by high temperatures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8266457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Cathode-Ray Tubes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Used in older TVs, computer displays and </a:t>
            </a:r>
            <a:r>
              <a:rPr lang="en-US" dirty="0"/>
              <a:t>o</a:t>
            </a:r>
            <a:r>
              <a:rPr lang="en-US" dirty="0" smtClean="0"/>
              <a:t>scilloscopes</a:t>
            </a:r>
          </a:p>
          <a:p>
            <a:r>
              <a:rPr lang="en-US" dirty="0" smtClean="0"/>
              <a:t>Electromagnetic deflection</a:t>
            </a:r>
          </a:p>
          <a:p>
            <a:pPr lvl="1"/>
            <a:r>
              <a:rPr lang="en-US" dirty="0" smtClean="0"/>
              <a:t>Computer monitors </a:t>
            </a:r>
          </a:p>
          <a:p>
            <a:pPr lvl="1"/>
            <a:r>
              <a:rPr lang="en-US" dirty="0" smtClean="0"/>
              <a:t>TVs</a:t>
            </a:r>
          </a:p>
          <a:p>
            <a:r>
              <a:rPr lang="en-US" dirty="0" smtClean="0"/>
              <a:t>Electrostatic deflection</a:t>
            </a:r>
          </a:p>
          <a:p>
            <a:pPr lvl="1"/>
            <a:r>
              <a:rPr lang="en-US" dirty="0" smtClean="0"/>
              <a:t>More precise deflection of electron beam</a:t>
            </a:r>
          </a:p>
          <a:p>
            <a:pPr lvl="1"/>
            <a:r>
              <a:rPr lang="en-US" u="sng" dirty="0" smtClean="0"/>
              <a:t>Better for high frequency displays</a:t>
            </a:r>
          </a:p>
          <a:p>
            <a:pPr lvl="2"/>
            <a:r>
              <a:rPr lang="en-US" dirty="0" smtClean="0"/>
              <a:t>Oscilloscopes and other test equipment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18798029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Cathode-Ray Tubes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An electron beam is accelerated by high voltage and strikes a glass surface coated with a phosphorescent material</a:t>
            </a:r>
          </a:p>
          <a:p>
            <a:pPr lvl="1"/>
            <a:r>
              <a:rPr lang="en-US" dirty="0" smtClean="0"/>
              <a:t>Glows when struck</a:t>
            </a:r>
          </a:p>
          <a:p>
            <a:pPr lvl="1"/>
            <a:r>
              <a:rPr lang="en-US" u="sng" dirty="0" smtClean="0"/>
              <a:t>Persistence is the length of time the glow continues after being illuminated by the beam</a:t>
            </a:r>
          </a:p>
          <a:p>
            <a:r>
              <a:rPr lang="en-US" u="sng" dirty="0" smtClean="0"/>
              <a:t>To high of anode voltage will cause the beam to generate X-rays when it strikes the phosphor </a:t>
            </a:r>
          </a:p>
        </p:txBody>
      </p:sp>
    </p:spTree>
    <p:extLst>
      <p:ext uri="{BB962C8B-B14F-4D97-AF65-F5344CB8AC3E}">
        <p14:creationId xmlns:p14="http://schemas.microsoft.com/office/powerpoint/2010/main" xmlns="" val="236864430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Charge-Coupled Devices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Combine digital and analog signal processing</a:t>
            </a:r>
          </a:p>
          <a:p>
            <a:r>
              <a:rPr lang="en-US" dirty="0" smtClean="0"/>
              <a:t>Array of capacitors with MOSFET switches on input and output</a:t>
            </a:r>
          </a:p>
          <a:p>
            <a:r>
              <a:rPr lang="en-US" dirty="0" smtClean="0"/>
              <a:t>Basis for modern photographic and video cameras</a:t>
            </a:r>
          </a:p>
          <a:p>
            <a:pPr lvl="1"/>
            <a:r>
              <a:rPr lang="en-US" u="sng" dirty="0" smtClean="0"/>
              <a:t>Stores photo generated charges as signals corresponding to pixels</a:t>
            </a:r>
          </a:p>
        </p:txBody>
      </p:sp>
    </p:spTree>
    <p:extLst>
      <p:ext uri="{BB962C8B-B14F-4D97-AF65-F5344CB8AC3E}">
        <p14:creationId xmlns:p14="http://schemas.microsoft.com/office/powerpoint/2010/main" xmlns="" val="10496079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Semiconductor Devices (Materials)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Manufactures add other atoms into the crystals</a:t>
            </a:r>
          </a:p>
          <a:p>
            <a:pPr lvl="1"/>
            <a:r>
              <a:rPr lang="en-US" dirty="0" smtClean="0"/>
              <a:t>This is called doping</a:t>
            </a:r>
          </a:p>
          <a:p>
            <a:pPr lvl="1"/>
            <a:r>
              <a:rPr lang="en-US" dirty="0" smtClean="0"/>
              <a:t>These atoms are referred to as impurities</a:t>
            </a:r>
          </a:p>
          <a:p>
            <a:pPr lvl="1"/>
            <a:r>
              <a:rPr lang="en-US" dirty="0" smtClean="0"/>
              <a:t>The impurities are chosen for there ability to alter the way electrons are shared within the crystal</a:t>
            </a:r>
          </a:p>
          <a:p>
            <a:r>
              <a:rPr lang="en-US" dirty="0" smtClean="0"/>
              <a:t>Arsenic (As) and antimony (Sb) examples of impurities </a:t>
            </a:r>
          </a:p>
          <a:p>
            <a:pPr lvl="1"/>
            <a:r>
              <a:rPr lang="en-US" dirty="0" smtClean="0"/>
              <a:t>They have five electrons in there outer layer</a:t>
            </a:r>
          </a:p>
          <a:p>
            <a:pPr lvl="1"/>
            <a:r>
              <a:rPr lang="en-US" dirty="0" smtClean="0"/>
              <a:t>Adds a free electron to create an N-type material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166315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Charge-Coupled Devices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/>
              <a:t>Series of </a:t>
            </a:r>
            <a:r>
              <a:rPr lang="en-US" u="sng" dirty="0" smtClean="0"/>
              <a:t>stages from the input to the output containing </a:t>
            </a:r>
            <a:r>
              <a:rPr lang="en-US" u="sng" dirty="0"/>
              <a:t>an analog voltage</a:t>
            </a:r>
          </a:p>
          <a:p>
            <a:r>
              <a:rPr lang="en-US" dirty="0"/>
              <a:t>Values transfer from </a:t>
            </a:r>
            <a:r>
              <a:rPr lang="en-US" dirty="0" smtClean="0"/>
              <a:t>stage to stage </a:t>
            </a:r>
            <a:r>
              <a:rPr lang="en-US" dirty="0"/>
              <a:t>when </a:t>
            </a:r>
            <a:r>
              <a:rPr lang="en-US" dirty="0" smtClean="0"/>
              <a:t>a clock pulse is received.</a:t>
            </a:r>
            <a:endParaRPr lang="en-US" dirty="0"/>
          </a:p>
          <a:p>
            <a:r>
              <a:rPr lang="en-US" u="sng" dirty="0" smtClean="0"/>
              <a:t>Can not be used as an analog to digital converter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84102640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Digital Logic Basics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output is determined by the simultaneous levels </a:t>
            </a:r>
            <a:r>
              <a:rPr lang="en-US" dirty="0"/>
              <a:t>of the </a:t>
            </a:r>
            <a:r>
              <a:rPr lang="en-US" dirty="0" smtClean="0"/>
              <a:t>inputs</a:t>
            </a:r>
          </a:p>
          <a:p>
            <a:r>
              <a:rPr lang="en-US" dirty="0" smtClean="0"/>
              <a:t>Boolean Algebra</a:t>
            </a:r>
          </a:p>
          <a:p>
            <a:pPr lvl="1"/>
            <a:r>
              <a:rPr lang="en-US" dirty="0" smtClean="0"/>
              <a:t>Variables only have two values</a:t>
            </a:r>
          </a:p>
          <a:p>
            <a:pPr lvl="2"/>
            <a:r>
              <a:rPr lang="en-US" dirty="0" smtClean="0"/>
              <a:t>0 and 1</a:t>
            </a:r>
          </a:p>
          <a:p>
            <a:pPr lvl="2"/>
            <a:r>
              <a:rPr lang="en-US" dirty="0" smtClean="0"/>
              <a:t>False or True</a:t>
            </a:r>
          </a:p>
          <a:p>
            <a:pPr lvl="2"/>
            <a:r>
              <a:rPr lang="en-US" dirty="0" smtClean="0"/>
              <a:t>High or Low</a:t>
            </a:r>
          </a:p>
          <a:p>
            <a:pPr lvl="1"/>
            <a:r>
              <a:rPr lang="en-US" dirty="0" smtClean="0"/>
              <a:t>Use truth tables </a:t>
            </a:r>
          </a:p>
          <a:p>
            <a:pPr lvl="2"/>
            <a:r>
              <a:rPr lang="en-US" u="sng" dirty="0" smtClean="0"/>
              <a:t>Shows output for all combinations of input</a:t>
            </a:r>
            <a:endParaRPr lang="en-US" u="sng" dirty="0"/>
          </a:p>
        </p:txBody>
      </p:sp>
    </p:spTree>
    <p:extLst>
      <p:ext uri="{BB962C8B-B14F-4D97-AF65-F5344CB8AC3E}">
        <p14:creationId xmlns:p14="http://schemas.microsoft.com/office/powerpoint/2010/main" xmlns="" val="100636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One-Input Elements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u="sng" dirty="0" smtClean="0"/>
              <a:t>Two Elements have a single input</a:t>
            </a:r>
          </a:p>
          <a:p>
            <a:pPr lvl="1"/>
            <a:r>
              <a:rPr lang="en-US" dirty="0" smtClean="0"/>
              <a:t>Non-inverting buffer</a:t>
            </a:r>
          </a:p>
          <a:p>
            <a:pPr lvl="2"/>
            <a:r>
              <a:rPr lang="en-US" dirty="0" smtClean="0"/>
              <a:t>Output same as input</a:t>
            </a:r>
          </a:p>
          <a:p>
            <a:pPr lvl="1"/>
            <a:r>
              <a:rPr lang="en-US" dirty="0" smtClean="0"/>
              <a:t>Inverter or NOT</a:t>
            </a:r>
          </a:p>
          <a:p>
            <a:pPr lvl="2"/>
            <a:r>
              <a:rPr lang="en-US" dirty="0" smtClean="0"/>
              <a:t>Output opposite of input</a:t>
            </a:r>
          </a:p>
          <a:p>
            <a:r>
              <a:rPr lang="en-US" dirty="0" smtClean="0"/>
              <a:t>The small circle on the output indicates inversion of the signal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  <p:pic>
        <p:nvPicPr>
          <p:cNvPr id="1028" name="Picture 4" descr="http://www.chem.uoa.gr/applets/appletgates/Images/Image1.gif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74577" r="50000"/>
          <a:stretch/>
        </p:blipFill>
        <p:spPr bwMode="auto">
          <a:xfrm>
            <a:off x="5486400" y="2277573"/>
            <a:ext cx="2256516" cy="1226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http://www.chem.uoa.gr/applets/appletgates/Images/Image1.gif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6147" t="74577"/>
          <a:stretch/>
        </p:blipFill>
        <p:spPr bwMode="auto">
          <a:xfrm>
            <a:off x="5339284" y="4114800"/>
            <a:ext cx="2325757" cy="11739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08599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And &amp; NAND Gate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Have two or more inputs</a:t>
            </a:r>
          </a:p>
          <a:p>
            <a:r>
              <a:rPr lang="en-US" dirty="0" smtClean="0"/>
              <a:t>Output of AND is 1 only if all inputs are 1</a:t>
            </a:r>
          </a:p>
          <a:p>
            <a:r>
              <a:rPr lang="en-US" dirty="0" smtClean="0"/>
              <a:t>Output of NAND gate is the inverse of the AND gate</a:t>
            </a:r>
          </a:p>
          <a:p>
            <a:r>
              <a:rPr lang="en-US" u="sng" dirty="0" smtClean="0"/>
              <a:t>The NAND gate only has a 0 output when all of the inputs are 1</a:t>
            </a:r>
            <a:endParaRPr lang="en-US" u="sng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48464" b="73353"/>
          <a:stretch/>
        </p:blipFill>
        <p:spPr bwMode="auto">
          <a:xfrm>
            <a:off x="5795387" y="2286000"/>
            <a:ext cx="1662726" cy="9194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9871"/>
          <a:stretch/>
        </p:blipFill>
        <p:spPr bwMode="auto">
          <a:xfrm>
            <a:off x="5766079" y="3886200"/>
            <a:ext cx="1619477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056307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 &amp; NOR Gates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u="sng" dirty="0" smtClean="0"/>
              <a:t>The output of the OR gate is 1 if any or all inputs are 1</a:t>
            </a:r>
          </a:p>
          <a:p>
            <a:r>
              <a:rPr lang="en-US" u="sng" dirty="0" smtClean="0"/>
              <a:t>The + sign is used between variables to show the OR Function</a:t>
            </a:r>
          </a:p>
          <a:p>
            <a:pPr lvl="1"/>
            <a:r>
              <a:rPr lang="en-US" dirty="0" smtClean="0"/>
              <a:t>X = A + B</a:t>
            </a:r>
          </a:p>
          <a:p>
            <a:r>
              <a:rPr lang="en-US" dirty="0" smtClean="0"/>
              <a:t>The output of the NOR gate is the inverse of the OR gate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-2671" t="23794" r="47939" b="49093"/>
          <a:stretch/>
        </p:blipFill>
        <p:spPr bwMode="auto">
          <a:xfrm>
            <a:off x="5681173" y="1981200"/>
            <a:ext cx="1749425" cy="9268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2276"/>
          <a:stretch/>
        </p:blipFill>
        <p:spPr bwMode="auto">
          <a:xfrm>
            <a:off x="5793712" y="3733800"/>
            <a:ext cx="1524349" cy="927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132196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Exclusive OR &amp; NOR Gate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The Exclusive OR gate results in a 1 if only one of the inputs is 1</a:t>
            </a:r>
          </a:p>
          <a:p>
            <a:r>
              <a:rPr lang="en-US" u="sng" dirty="0" smtClean="0"/>
              <a:t>The Exclusive NOR gate results in a 0 if only 1 of the inputs are 1</a:t>
            </a:r>
            <a:endParaRPr lang="en-US" u="sng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30998"/>
          <a:stretch/>
        </p:blipFill>
        <p:spPr bwMode="auto">
          <a:xfrm>
            <a:off x="5257800" y="3581400"/>
            <a:ext cx="2562225" cy="25041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72136" y="1676400"/>
            <a:ext cx="1733551" cy="20609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696465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Positive &amp; Negative True Logic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u="sng" dirty="0" smtClean="0"/>
              <a:t>Positive logic uses highest voltage level for 1 and lowest voltage level for 0</a:t>
            </a:r>
          </a:p>
          <a:p>
            <a:r>
              <a:rPr lang="en-US" u="sng" dirty="0" smtClean="0"/>
              <a:t>Negative logic is the opposite using the lowest voltage level for 1 and the highest voltage level for 0</a:t>
            </a:r>
            <a:endParaRPr lang="en-US" u="sng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696321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Tri-State Logic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 smtClean="0"/>
              <a:t>Allows multiple device outputs to be connected on a single bus</a:t>
            </a:r>
          </a:p>
          <a:p>
            <a:r>
              <a:rPr lang="en-US" u="sng" dirty="0" smtClean="0"/>
              <a:t>Device has a 0, 1 and High Impedance output</a:t>
            </a:r>
          </a:p>
          <a:p>
            <a:pPr lvl="1"/>
            <a:r>
              <a:rPr lang="en-US" dirty="0" smtClean="0"/>
              <a:t>Allows only one IC to control the bus at a time</a:t>
            </a:r>
          </a:p>
          <a:p>
            <a:pPr lvl="1"/>
            <a:r>
              <a:rPr lang="en-US" dirty="0" smtClean="0"/>
              <a:t>Other ICs are set to High Impedance which puts them in a standby state</a:t>
            </a:r>
          </a:p>
          <a:p>
            <a:pPr marL="457200" lvl="1" indent="0">
              <a:buNone/>
            </a:pPr>
            <a:endParaRPr lang="en-US" u="sng" dirty="0"/>
          </a:p>
        </p:txBody>
      </p:sp>
    </p:spTree>
    <p:extLst>
      <p:ext uri="{BB962C8B-B14F-4D97-AF65-F5344CB8AC3E}">
        <p14:creationId xmlns:p14="http://schemas.microsoft.com/office/powerpoint/2010/main" xmlns="" val="3136291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Synchronous Logic Flip-Flops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Is a binary sequential-logic element</a:t>
            </a:r>
          </a:p>
          <a:p>
            <a:pPr lvl="1"/>
            <a:r>
              <a:rPr lang="en-US" u="sng" dirty="0" smtClean="0"/>
              <a:t>Has two stable states (</a:t>
            </a:r>
            <a:r>
              <a:rPr lang="en-US" u="sng" dirty="0" err="1" smtClean="0"/>
              <a:t>bistable</a:t>
            </a:r>
            <a:r>
              <a:rPr lang="en-US" u="sng" dirty="0" smtClean="0"/>
              <a:t>)</a:t>
            </a:r>
          </a:p>
          <a:p>
            <a:pPr lvl="2"/>
            <a:r>
              <a:rPr lang="en-US" dirty="0"/>
              <a:t>t</a:t>
            </a:r>
            <a:r>
              <a:rPr lang="en-US" dirty="0" smtClean="0"/>
              <a:t>he set state (1 state)</a:t>
            </a:r>
          </a:p>
          <a:p>
            <a:pPr lvl="2"/>
            <a:r>
              <a:rPr lang="en-US" dirty="0" smtClean="0"/>
              <a:t>The reset state (0 state)</a:t>
            </a:r>
          </a:p>
          <a:p>
            <a:pPr lvl="1"/>
            <a:r>
              <a:rPr lang="en-US" dirty="0" smtClean="0"/>
              <a:t>Also know as </a:t>
            </a:r>
            <a:r>
              <a:rPr lang="en-US" dirty="0" err="1" smtClean="0"/>
              <a:t>bistable</a:t>
            </a:r>
            <a:r>
              <a:rPr lang="en-US" dirty="0" smtClean="0"/>
              <a:t> </a:t>
            </a:r>
            <a:r>
              <a:rPr lang="en-US" dirty="0" err="1" smtClean="0"/>
              <a:t>multivibrator</a:t>
            </a:r>
            <a:endParaRPr lang="en-US" dirty="0" smtClean="0"/>
          </a:p>
          <a:p>
            <a:pPr lvl="1"/>
            <a:r>
              <a:rPr lang="en-US" dirty="0" smtClean="0"/>
              <a:t>Can store 1 bit</a:t>
            </a:r>
          </a:p>
          <a:p>
            <a:r>
              <a:rPr lang="en-US" dirty="0" smtClean="0"/>
              <a:t>There are normally two outputs (Q &amp; Q not)</a:t>
            </a:r>
          </a:p>
          <a:p>
            <a:pPr lvl="1"/>
            <a:r>
              <a:rPr lang="en-US" dirty="0" smtClean="0"/>
              <a:t>If Q = 1 than Q not = 0</a:t>
            </a:r>
          </a:p>
          <a:p>
            <a:pPr lvl="1"/>
            <a:r>
              <a:rPr lang="en-US" dirty="0" smtClean="0"/>
              <a:t>If Q = 0 than Q not = 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188190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Synchronous vs </a:t>
            </a:r>
            <a:r>
              <a:rPr lang="en-US" dirty="0" err="1" smtClean="0"/>
              <a:t>Asyncronous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Synchronous flip-flops</a:t>
            </a:r>
          </a:p>
          <a:p>
            <a:pPr lvl="1"/>
            <a:r>
              <a:rPr lang="en-US" dirty="0" smtClean="0"/>
              <a:t>Require a clock</a:t>
            </a:r>
          </a:p>
          <a:p>
            <a:pPr lvl="1"/>
            <a:r>
              <a:rPr lang="en-US" dirty="0" smtClean="0"/>
              <a:t>Only change state if there is a clock signal</a:t>
            </a:r>
          </a:p>
          <a:p>
            <a:pPr lvl="1"/>
            <a:r>
              <a:rPr lang="en-US" dirty="0" smtClean="0"/>
              <a:t>Also called clocked, clock-driven, or gated flip-flops</a:t>
            </a:r>
          </a:p>
          <a:p>
            <a:r>
              <a:rPr lang="en-US" dirty="0" smtClean="0"/>
              <a:t>Asynchronous flip-flops</a:t>
            </a:r>
          </a:p>
          <a:p>
            <a:pPr lvl="1"/>
            <a:r>
              <a:rPr lang="en-US" dirty="0" smtClean="0"/>
              <a:t>Independent of clock</a:t>
            </a:r>
          </a:p>
          <a:p>
            <a:pPr lvl="1"/>
            <a:r>
              <a:rPr lang="en-US" dirty="0" smtClean="0"/>
              <a:t>Output changes whenever the input changes</a:t>
            </a:r>
          </a:p>
          <a:p>
            <a:pPr lvl="1"/>
            <a:r>
              <a:rPr lang="en-US" dirty="0" smtClean="0"/>
              <a:t>Also called </a:t>
            </a:r>
            <a:r>
              <a:rPr lang="en-US" dirty="0" err="1" smtClean="0"/>
              <a:t>unclocked</a:t>
            </a:r>
            <a:r>
              <a:rPr lang="en-US" dirty="0" smtClean="0"/>
              <a:t> or data-driven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2072601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Semiconductor Devices (Materials)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000" dirty="0"/>
              <a:t>Adding an element with </a:t>
            </a:r>
            <a:r>
              <a:rPr lang="en-US" sz="3000" dirty="0" smtClean="0"/>
              <a:t>5 valence </a:t>
            </a:r>
            <a:r>
              <a:rPr lang="en-US" sz="3000" dirty="0"/>
              <a:t>electrons (</a:t>
            </a:r>
            <a:r>
              <a:rPr lang="en-US" sz="3000" dirty="0" smtClean="0"/>
              <a:t>donor impurity</a:t>
            </a:r>
            <a:r>
              <a:rPr lang="en-US" sz="3000" dirty="0"/>
              <a:t>) creates </a:t>
            </a:r>
            <a:r>
              <a:rPr lang="en-US" sz="3000" dirty="0" smtClean="0"/>
              <a:t>N-type material</a:t>
            </a:r>
          </a:p>
          <a:p>
            <a:pPr lvl="1"/>
            <a:r>
              <a:rPr lang="en-US" sz="2600" u="sng" dirty="0" smtClean="0"/>
              <a:t>Excess </a:t>
            </a:r>
            <a:r>
              <a:rPr lang="en-US" sz="2600" u="sng" dirty="0"/>
              <a:t>free </a:t>
            </a:r>
            <a:r>
              <a:rPr lang="en-US" sz="2600" u="sng" dirty="0" smtClean="0"/>
              <a:t>electrons</a:t>
            </a:r>
            <a:endParaRPr lang="en-US" sz="2600" dirty="0" smtClean="0"/>
          </a:p>
          <a:p>
            <a:r>
              <a:rPr lang="en-US" sz="3000" dirty="0" smtClean="0"/>
              <a:t>Typical </a:t>
            </a:r>
            <a:r>
              <a:rPr lang="en-US" sz="3000" dirty="0"/>
              <a:t>donor </a:t>
            </a:r>
            <a:r>
              <a:rPr lang="en-US" sz="3000" dirty="0" smtClean="0"/>
              <a:t>impurities:</a:t>
            </a:r>
          </a:p>
          <a:p>
            <a:pPr lvl="1"/>
            <a:r>
              <a:rPr lang="en-US" sz="2600" dirty="0" smtClean="0"/>
              <a:t>Arsenic</a:t>
            </a:r>
          </a:p>
          <a:p>
            <a:pPr lvl="1"/>
            <a:r>
              <a:rPr lang="en-US" sz="2600" dirty="0" smtClean="0"/>
              <a:t>Antimony</a:t>
            </a:r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xmlns="" val="2528517850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R-S Flip-flop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Inputs are Set and Reset</a:t>
            </a:r>
          </a:p>
          <a:p>
            <a:r>
              <a:rPr lang="en-US" dirty="0" smtClean="0"/>
              <a:t>If S and R are both 0 the output is the same as the last state change</a:t>
            </a:r>
          </a:p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00600" y="1828800"/>
            <a:ext cx="3686175" cy="3819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997586400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Clocked R-S Flip-Flop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Has an additional pin for the clock signal</a:t>
            </a:r>
          </a:p>
          <a:p>
            <a:r>
              <a:rPr lang="en-US" u="sng" dirty="0" smtClean="0"/>
              <a:t>No change in the output state can happen until a clock pulse is received</a:t>
            </a:r>
            <a:endParaRPr lang="en-US" u="sng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22982" y="1671782"/>
            <a:ext cx="3771900" cy="4505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239150398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 Flip-Flop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u="sng" dirty="0" smtClean="0"/>
              <a:t>The Q output takes the value of the D input when the clock signal triggers the flip-flop</a:t>
            </a:r>
            <a:endParaRPr lang="en-US" u="sng" dirty="0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29200" y="1733652"/>
            <a:ext cx="3124200" cy="4224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462607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 Flip-Flop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u="sng" dirty="0" smtClean="0"/>
              <a:t>The output of a </a:t>
            </a:r>
            <a:r>
              <a:rPr lang="en-US" u="sng" dirty="0" err="1" smtClean="0"/>
              <a:t>bistable</a:t>
            </a:r>
            <a:r>
              <a:rPr lang="en-US" u="sng" dirty="0" smtClean="0"/>
              <a:t> T flip-flop changes state two times for every two trigger pulses</a:t>
            </a:r>
          </a:p>
          <a:p>
            <a:r>
              <a:rPr lang="en-US" u="sng" dirty="0" smtClean="0"/>
              <a:t>The </a:t>
            </a:r>
            <a:r>
              <a:rPr lang="en-US" u="sng" dirty="0" err="1" smtClean="0"/>
              <a:t>bistable</a:t>
            </a:r>
            <a:r>
              <a:rPr lang="en-US" u="sng" dirty="0" smtClean="0"/>
              <a:t> flip-flop divides the input signal by two</a:t>
            </a:r>
          </a:p>
          <a:p>
            <a:r>
              <a:rPr lang="en-US" u="sng" dirty="0" smtClean="0"/>
              <a:t>Two flip-flops can be used to divide the signal by 4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 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11303"/>
          <a:stretch/>
        </p:blipFill>
        <p:spPr bwMode="auto">
          <a:xfrm>
            <a:off x="5543640" y="1524000"/>
            <a:ext cx="2215190" cy="30249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60107" y="4553527"/>
            <a:ext cx="2512577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486539462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J-K Flip-Flop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If J &amp; K are at opposite states Q takes the value of J when the clock signal triggers the FF</a:t>
            </a:r>
          </a:p>
          <a:p>
            <a:r>
              <a:rPr lang="en-US" dirty="0" smtClean="0"/>
              <a:t>If J &amp; K are both 0 the output does not change when the clock triggers</a:t>
            </a:r>
          </a:p>
          <a:p>
            <a:r>
              <a:rPr lang="en-US" u="sng" dirty="0" smtClean="0"/>
              <a:t>If J &amp; K are both 1 the clock trigger toggles the Q output</a:t>
            </a:r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81600" y="1600200"/>
            <a:ext cx="2434578" cy="45258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226681870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One-Shot or </a:t>
            </a:r>
            <a:r>
              <a:rPr lang="en-US" dirty="0" err="1" smtClean="0"/>
              <a:t>Monostable</a:t>
            </a:r>
            <a:r>
              <a:rPr lang="en-US" dirty="0" smtClean="0"/>
              <a:t> </a:t>
            </a:r>
            <a:r>
              <a:rPr lang="en-US" dirty="0" err="1" smtClean="0"/>
              <a:t>Multivibrator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u="sng" dirty="0" smtClean="0"/>
              <a:t>Switches momentarily to the opposite binary state and then returns after a set time to its original state</a:t>
            </a:r>
          </a:p>
          <a:p>
            <a:pPr lvl="1"/>
            <a:r>
              <a:rPr lang="en-US" dirty="0" smtClean="0"/>
              <a:t>Generates one pulse with each trigger</a:t>
            </a:r>
          </a:p>
          <a:p>
            <a:pPr lvl="1"/>
            <a:r>
              <a:rPr lang="en-US" dirty="0" smtClean="0"/>
              <a:t>Pulse length determined by R-C circuit T= 1.1RC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86400" y="2362200"/>
            <a:ext cx="3142461" cy="2471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276799579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Astable</a:t>
            </a:r>
            <a:r>
              <a:rPr lang="en-US" dirty="0" smtClean="0"/>
              <a:t> </a:t>
            </a:r>
            <a:r>
              <a:rPr lang="en-US" dirty="0" err="1" smtClean="0"/>
              <a:t>Multivibrator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Free running</a:t>
            </a:r>
          </a:p>
          <a:p>
            <a:r>
              <a:rPr lang="en-US" u="sng" dirty="0" smtClean="0"/>
              <a:t>Continuously switches between two unstable states</a:t>
            </a:r>
          </a:p>
          <a:p>
            <a:pPr lvl="1"/>
            <a:r>
              <a:rPr lang="en-US" u="sng" dirty="0" smtClean="0"/>
              <a:t>No external clock</a:t>
            </a:r>
          </a:p>
          <a:p>
            <a:r>
              <a:rPr lang="en-US" dirty="0" smtClean="0"/>
              <a:t>Frequency determined by: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f = 1.46 /C[R</a:t>
            </a:r>
            <a:r>
              <a:rPr lang="en-US" baseline="-25000" dirty="0" smtClean="0"/>
              <a:t>a </a:t>
            </a:r>
            <a:r>
              <a:rPr lang="en-US" dirty="0" smtClean="0"/>
              <a:t>+ (2 x </a:t>
            </a:r>
            <a:r>
              <a:rPr lang="en-US" dirty="0" err="1" smtClean="0"/>
              <a:t>R</a:t>
            </a:r>
            <a:r>
              <a:rPr lang="en-US" baseline="-25000" dirty="0" err="1" smtClean="0"/>
              <a:t>b</a:t>
            </a:r>
            <a:r>
              <a:rPr lang="en-US" dirty="0" smtClean="0"/>
              <a:t>)]</a:t>
            </a:r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84042" y="1981201"/>
            <a:ext cx="3045583" cy="2395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603703274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Divide by N counter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series of flip-flops connect so one output pulse occurs after every N pulses</a:t>
            </a:r>
          </a:p>
          <a:p>
            <a:r>
              <a:rPr lang="en-US" dirty="0" smtClean="0"/>
              <a:t>Each flip-flop divides by 2</a:t>
            </a:r>
          </a:p>
          <a:p>
            <a:r>
              <a:rPr lang="en-US" dirty="0" smtClean="0"/>
              <a:t>Most counters have the ability to clear to 0</a:t>
            </a:r>
          </a:p>
          <a:p>
            <a:r>
              <a:rPr lang="en-US" dirty="0" smtClean="0"/>
              <a:t>Counters can count up or down</a:t>
            </a:r>
          </a:p>
          <a:p>
            <a:r>
              <a:rPr lang="en-US" u="sng" dirty="0" smtClean="0"/>
              <a:t>A decade counter divides by 10</a:t>
            </a:r>
          </a:p>
          <a:p>
            <a:pPr lvl="1"/>
            <a:r>
              <a:rPr lang="en-US" u="sng" dirty="0" smtClean="0"/>
              <a:t>One output pulse for every 10 input pulses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307536439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Frequency Counter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 frequency counter is one of the most accurate ways to measure a frequency</a:t>
            </a:r>
          </a:p>
          <a:p>
            <a:pPr lvl="1"/>
            <a:r>
              <a:rPr lang="en-US" u="sng" dirty="0" smtClean="0"/>
              <a:t>Counts number of pulses during a specific interval and displays results</a:t>
            </a:r>
          </a:p>
          <a:p>
            <a:pPr lvl="1"/>
            <a:r>
              <a:rPr lang="en-US" u="sng" dirty="0" smtClean="0"/>
              <a:t>Gives a digital representation of the frequency of a signal</a:t>
            </a:r>
          </a:p>
          <a:p>
            <a:pPr lvl="1"/>
            <a:r>
              <a:rPr lang="en-US" u="sng" dirty="0" smtClean="0"/>
              <a:t>Accuracy depends on an internal crystal controlled oscillator or time base</a:t>
            </a:r>
          </a:p>
          <a:p>
            <a:pPr marL="45720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952289782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Increased Oscillator accuracy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en-US" u="sng" dirty="0"/>
              <a:t>Accuracy depends on an internal crystal controlled oscillator or time base</a:t>
            </a:r>
          </a:p>
          <a:p>
            <a:pPr lvl="1"/>
            <a:r>
              <a:rPr lang="en-US" dirty="0" smtClean="0"/>
              <a:t>Temperature stable crystal oscillator</a:t>
            </a:r>
          </a:p>
          <a:p>
            <a:pPr lvl="1"/>
            <a:r>
              <a:rPr lang="en-US" dirty="0" smtClean="0"/>
              <a:t>For extreme accuracy an external reference can be used</a:t>
            </a:r>
          </a:p>
          <a:p>
            <a:pPr lvl="2"/>
            <a:r>
              <a:rPr lang="en-US" dirty="0" smtClean="0"/>
              <a:t>GPS-disciplined oscillator</a:t>
            </a:r>
          </a:p>
          <a:p>
            <a:pPr lvl="2"/>
            <a:r>
              <a:rPr lang="en-US" dirty="0" smtClean="0"/>
              <a:t>Rubidium reference oscillator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0228454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Semiconductor Devices (Materials)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000" dirty="0"/>
              <a:t>Adding an element with </a:t>
            </a:r>
            <a:r>
              <a:rPr lang="en-US" sz="3000" dirty="0" smtClean="0"/>
              <a:t>3 valence </a:t>
            </a:r>
            <a:r>
              <a:rPr lang="en-US" sz="3000" dirty="0"/>
              <a:t>electrons </a:t>
            </a:r>
            <a:r>
              <a:rPr lang="en-US" sz="3000" u="sng" dirty="0"/>
              <a:t>(</a:t>
            </a:r>
            <a:r>
              <a:rPr lang="en-US" sz="3000" u="sng" dirty="0" smtClean="0"/>
              <a:t>acceptor impurity</a:t>
            </a:r>
            <a:r>
              <a:rPr lang="en-US" sz="3000" u="sng" dirty="0"/>
              <a:t>) </a:t>
            </a:r>
            <a:r>
              <a:rPr lang="en-US" sz="3000" dirty="0"/>
              <a:t>creates </a:t>
            </a:r>
            <a:r>
              <a:rPr lang="en-US" sz="3000" dirty="0" smtClean="0"/>
              <a:t>P-type material.</a:t>
            </a:r>
          </a:p>
          <a:p>
            <a:pPr lvl="1"/>
            <a:r>
              <a:rPr lang="en-US" sz="2600" u="sng" dirty="0" smtClean="0"/>
              <a:t>Shortage </a:t>
            </a:r>
            <a:r>
              <a:rPr lang="en-US" sz="2600" u="sng" dirty="0"/>
              <a:t>of free </a:t>
            </a:r>
            <a:r>
              <a:rPr lang="en-US" sz="2600" u="sng" dirty="0" smtClean="0"/>
              <a:t>electrons (holes)</a:t>
            </a:r>
            <a:endParaRPr lang="en-US" u="sng" dirty="0"/>
          </a:p>
          <a:p>
            <a:r>
              <a:rPr lang="en-US" sz="3000" dirty="0" smtClean="0"/>
              <a:t>Typical </a:t>
            </a:r>
            <a:r>
              <a:rPr lang="en-US" sz="3000" dirty="0"/>
              <a:t>acceptor impurities:</a:t>
            </a:r>
          </a:p>
          <a:p>
            <a:pPr lvl="1"/>
            <a:r>
              <a:rPr lang="en-US" sz="2600" dirty="0" smtClean="0"/>
              <a:t>Aluminum</a:t>
            </a:r>
            <a:endParaRPr lang="en-US" sz="2600" dirty="0"/>
          </a:p>
          <a:p>
            <a:pPr lvl="1"/>
            <a:r>
              <a:rPr lang="en-US" sz="2600" dirty="0" smtClean="0"/>
              <a:t>Gallium</a:t>
            </a:r>
            <a:endParaRPr lang="en-US" sz="2600" dirty="0"/>
          </a:p>
          <a:p>
            <a:pPr lvl="1"/>
            <a:r>
              <a:rPr lang="en-US" sz="2600" dirty="0" smtClean="0"/>
              <a:t>Indium</a:t>
            </a:r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xmlns="" val="2241831873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Very Low Frequency Counting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Alternate method of determining frequency</a:t>
            </a:r>
          </a:p>
          <a:p>
            <a:pPr lvl="1"/>
            <a:r>
              <a:rPr lang="en-US" dirty="0" smtClean="0"/>
              <a:t>Used for very low frequency</a:t>
            </a:r>
          </a:p>
          <a:p>
            <a:pPr lvl="1"/>
            <a:r>
              <a:rPr lang="en-US" u="sng" dirty="0" smtClean="0"/>
              <a:t>Measure the period of a signal and mathematically compute the frequency</a:t>
            </a:r>
          </a:p>
          <a:p>
            <a:pPr lvl="1"/>
            <a:r>
              <a:rPr lang="en-US" dirty="0" smtClean="0"/>
              <a:t>Much faster than counting slow pulses </a:t>
            </a:r>
          </a:p>
          <a:p>
            <a:pPr lvl="2"/>
            <a:r>
              <a:rPr lang="en-US" dirty="0" smtClean="0"/>
              <a:t>Gives improved resolution of low frequency signals within a comparable time period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545722187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Prescaler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For high frequencies a </a:t>
            </a:r>
            <a:r>
              <a:rPr lang="en-US" dirty="0" err="1" smtClean="0"/>
              <a:t>prescaler</a:t>
            </a:r>
            <a:r>
              <a:rPr lang="en-US" dirty="0" smtClean="0"/>
              <a:t> is used ahead of a lower frequency counter</a:t>
            </a:r>
          </a:p>
          <a:p>
            <a:pPr lvl="1"/>
            <a:r>
              <a:rPr lang="en-US" dirty="0" smtClean="0"/>
              <a:t>Reduces the frequency by a factor of 10, 100, 1000 or other integer divisor</a:t>
            </a:r>
          </a:p>
          <a:p>
            <a:pPr marL="457200" lvl="1" indent="0">
              <a:buNone/>
            </a:pPr>
            <a:endParaRPr lang="en-US" dirty="0" smtClean="0"/>
          </a:p>
          <a:p>
            <a:pPr marL="457200" lvl="1" indent="0">
              <a:buNone/>
            </a:pPr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33600" y="4267200"/>
            <a:ext cx="4591528" cy="1022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689491156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Marker Generators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high stability crystal oscillator that generates a series of reference signals</a:t>
            </a:r>
          </a:p>
          <a:p>
            <a:pPr lvl="1"/>
            <a:r>
              <a:rPr lang="en-US" u="sng" dirty="0" smtClean="0"/>
              <a:t>Used to calibrate a receivers frequency setting</a:t>
            </a:r>
          </a:p>
          <a:p>
            <a:pPr lvl="1"/>
            <a:r>
              <a:rPr lang="en-US" u="sng" dirty="0" smtClean="0"/>
              <a:t>Can use a 100 kHz oscillator </a:t>
            </a:r>
          </a:p>
          <a:p>
            <a:pPr lvl="2"/>
            <a:r>
              <a:rPr lang="en-US" u="sng" dirty="0" smtClean="0"/>
              <a:t>Use two flip-flops to divide to 50 and 25 kHz</a:t>
            </a:r>
          </a:p>
          <a:p>
            <a:pPr lvl="3"/>
            <a:r>
              <a:rPr lang="en-US" dirty="0" smtClean="0"/>
              <a:t>Allows markers at the band edges as well as most license class and emission restrictions</a:t>
            </a:r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360231738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Logic Families - TTL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Transistor-transistor logic (TTL)</a:t>
            </a:r>
          </a:p>
          <a:p>
            <a:pPr lvl="1"/>
            <a:r>
              <a:rPr lang="en-US" dirty="0" smtClean="0"/>
              <a:t>One of the oldest</a:t>
            </a:r>
          </a:p>
          <a:p>
            <a:pPr lvl="1"/>
            <a:r>
              <a:rPr lang="en-US" dirty="0" smtClean="0"/>
              <a:t>Made entirely of bipolar transistors</a:t>
            </a:r>
          </a:p>
          <a:p>
            <a:pPr lvl="1"/>
            <a:r>
              <a:rPr lang="en-US" dirty="0" smtClean="0"/>
              <a:t>Requires a 5 volt power supply</a:t>
            </a:r>
          </a:p>
          <a:p>
            <a:pPr lvl="1"/>
            <a:r>
              <a:rPr lang="en-US" u="sng" dirty="0" smtClean="0"/>
              <a:t>If inputs are left open they assume a HIGH</a:t>
            </a:r>
          </a:p>
          <a:p>
            <a:pPr lvl="1"/>
            <a:r>
              <a:rPr lang="en-US" dirty="0" smtClean="0"/>
              <a:t>Usually identified by 7400/5400 numbering</a:t>
            </a:r>
          </a:p>
          <a:p>
            <a:pPr lvl="1"/>
            <a:r>
              <a:rPr lang="en-US" dirty="0" smtClean="0"/>
              <a:t>A high logic is between 2 and 5 volts</a:t>
            </a:r>
          </a:p>
          <a:p>
            <a:pPr lvl="1"/>
            <a:r>
              <a:rPr lang="en-US" dirty="0" smtClean="0"/>
              <a:t>A low logic is between 0 and .8 volts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279366002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Logic Families - </a:t>
            </a:r>
            <a:r>
              <a:rPr lang="en-US" dirty="0" smtClean="0"/>
              <a:t>CMOS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u="sng" dirty="0" smtClean="0"/>
              <a:t>Complimentary metal-oxide semiconductor</a:t>
            </a:r>
          </a:p>
          <a:p>
            <a:pPr lvl="1"/>
            <a:r>
              <a:rPr lang="en-US" dirty="0" smtClean="0"/>
              <a:t>Composed of N-channel and P-channel FETs</a:t>
            </a:r>
          </a:p>
          <a:p>
            <a:r>
              <a:rPr lang="en-US" dirty="0" smtClean="0"/>
              <a:t>Most widely used form of digital logic</a:t>
            </a:r>
          </a:p>
          <a:p>
            <a:r>
              <a:rPr lang="en-US" u="sng" dirty="0" smtClean="0"/>
              <a:t>When a CMOS gate is not switching it draws very little power</a:t>
            </a:r>
          </a:p>
          <a:p>
            <a:r>
              <a:rPr lang="en-US" u="sng" dirty="0" smtClean="0"/>
              <a:t>The switching threshold for CMOS inputs is about half the supply voltage </a:t>
            </a:r>
          </a:p>
          <a:p>
            <a:pPr lvl="1"/>
            <a:r>
              <a:rPr lang="en-US" dirty="0" smtClean="0"/>
              <a:t>Gives great immunity to noise</a:t>
            </a:r>
          </a:p>
        </p:txBody>
      </p:sp>
    </p:spTree>
    <p:extLst>
      <p:ext uri="{BB962C8B-B14F-4D97-AF65-F5344CB8AC3E}">
        <p14:creationId xmlns:p14="http://schemas.microsoft.com/office/powerpoint/2010/main" xmlns="" val="269045455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Logic Families - </a:t>
            </a:r>
            <a:r>
              <a:rPr lang="en-US" dirty="0" smtClean="0"/>
              <a:t>BICMOS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 smtClean="0"/>
              <a:t>Combined bipolar and CMOS technology</a:t>
            </a:r>
          </a:p>
          <a:p>
            <a:r>
              <a:rPr lang="en-US" dirty="0" smtClean="0"/>
              <a:t>Speed and </a:t>
            </a:r>
            <a:r>
              <a:rPr lang="en-US" u="sng" dirty="0" smtClean="0"/>
              <a:t>low output impedance of bipolar</a:t>
            </a:r>
          </a:p>
          <a:p>
            <a:r>
              <a:rPr lang="en-US" u="sng" dirty="0" smtClean="0"/>
              <a:t>High input impedance </a:t>
            </a:r>
            <a:r>
              <a:rPr lang="en-US" dirty="0" smtClean="0"/>
              <a:t>and reduced power consumption of CMOS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116470190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378947610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Photoconductivity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Photo electric effect</a:t>
            </a:r>
          </a:p>
          <a:p>
            <a:pPr lvl="1"/>
            <a:r>
              <a:rPr lang="en-US" u="sng" dirty="0"/>
              <a:t>Light striking photosensitive </a:t>
            </a:r>
            <a:r>
              <a:rPr lang="en-US" u="sng" dirty="0" smtClean="0"/>
              <a:t>material knocks </a:t>
            </a:r>
            <a:r>
              <a:rPr lang="en-US" u="sng" dirty="0"/>
              <a:t>electrons loose, thereby </a:t>
            </a:r>
            <a:r>
              <a:rPr lang="en-US" u="sng" dirty="0" smtClean="0"/>
              <a:t>increasing its </a:t>
            </a:r>
            <a:r>
              <a:rPr lang="en-US" u="sng" dirty="0"/>
              <a:t>conductivity </a:t>
            </a:r>
            <a:r>
              <a:rPr lang="en-US" dirty="0"/>
              <a:t>(lower resistance</a:t>
            </a:r>
            <a:r>
              <a:rPr lang="en-US" dirty="0" smtClean="0"/>
              <a:t>)</a:t>
            </a:r>
          </a:p>
          <a:p>
            <a:pPr lvl="1"/>
            <a:r>
              <a:rPr lang="en-US" u="sng" dirty="0"/>
              <a:t>Most pronounced for </a:t>
            </a:r>
            <a:r>
              <a:rPr lang="en-US" u="sng" dirty="0" smtClean="0"/>
              <a:t>crystalline semiconductors</a:t>
            </a:r>
          </a:p>
          <a:p>
            <a:pPr lvl="2"/>
            <a:r>
              <a:rPr lang="en-US" dirty="0"/>
              <a:t>Cadmium-Sulfide: Visible </a:t>
            </a:r>
            <a:r>
              <a:rPr lang="en-US" dirty="0" smtClean="0"/>
              <a:t>light</a:t>
            </a:r>
          </a:p>
          <a:p>
            <a:pPr lvl="2"/>
            <a:r>
              <a:rPr lang="en-US" dirty="0"/>
              <a:t>Lead-Sulfide: Infra-red </a:t>
            </a:r>
            <a:r>
              <a:rPr lang="en-US" dirty="0" smtClean="0"/>
              <a:t>light</a:t>
            </a:r>
          </a:p>
          <a:p>
            <a:pPr lvl="1"/>
            <a:r>
              <a:rPr lang="en-US" dirty="0"/>
              <a:t>All semiconductor junctions </a:t>
            </a:r>
            <a:r>
              <a:rPr lang="en-US" dirty="0" smtClean="0"/>
              <a:t>exhibit photoelectric </a:t>
            </a:r>
            <a:r>
              <a:rPr lang="en-US" dirty="0"/>
              <a:t>effect</a:t>
            </a:r>
          </a:p>
        </p:txBody>
      </p:sp>
    </p:spTree>
    <p:extLst>
      <p:ext uri="{BB962C8B-B14F-4D97-AF65-F5344CB8AC3E}">
        <p14:creationId xmlns:p14="http://schemas.microsoft.com/office/powerpoint/2010/main" xmlns="" val="4170926153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Optoelectronics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Photo Transistor</a:t>
            </a:r>
          </a:p>
          <a:p>
            <a:pPr lvl="1"/>
            <a:r>
              <a:rPr lang="en-US" dirty="0" smtClean="0"/>
              <a:t>A transistor in a clear package to allow light to hit the junction</a:t>
            </a:r>
          </a:p>
          <a:p>
            <a:pPr lvl="1"/>
            <a:r>
              <a:rPr lang="en-US" dirty="0" smtClean="0"/>
              <a:t>Transistor turns on when exposed to light</a:t>
            </a:r>
          </a:p>
          <a:p>
            <a:pPr lvl="2"/>
            <a:r>
              <a:rPr lang="en-US" dirty="0" smtClean="0"/>
              <a:t>Can be used as a photo detector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832470919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Optocouplers</a:t>
            </a:r>
            <a:r>
              <a:rPr lang="en-US" dirty="0"/>
              <a:t> and </a:t>
            </a:r>
            <a:r>
              <a:rPr lang="en-US" dirty="0" err="1"/>
              <a:t>Optoisolators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/>
              <a:t>An LED and photo transistor sharing the same </a:t>
            </a:r>
            <a:r>
              <a:rPr lang="en-US" u="sng" dirty="0" smtClean="0"/>
              <a:t>IC</a:t>
            </a:r>
          </a:p>
          <a:p>
            <a:r>
              <a:rPr lang="en-US" dirty="0" smtClean="0"/>
              <a:t>There is no current between the input and output</a:t>
            </a:r>
            <a:endParaRPr lang="en-US" dirty="0"/>
          </a:p>
          <a:p>
            <a:r>
              <a:rPr lang="en-US" u="sng" dirty="0"/>
              <a:t>Can be used as a Solid State </a:t>
            </a:r>
            <a:r>
              <a:rPr lang="en-US" u="sng" dirty="0" smtClean="0"/>
              <a:t>Relay</a:t>
            </a:r>
          </a:p>
          <a:p>
            <a:pPr lvl="1"/>
            <a:r>
              <a:rPr lang="en-US" u="sng" dirty="0" smtClean="0"/>
              <a:t>Much faster than an electromechanical relay</a:t>
            </a:r>
          </a:p>
          <a:p>
            <a:r>
              <a:rPr lang="en-US" u="sng" dirty="0" smtClean="0"/>
              <a:t>Often used to switch 120 V AC circuits with low power digital circuits</a:t>
            </a:r>
          </a:p>
          <a:p>
            <a:endParaRPr lang="en-US" dirty="0"/>
          </a:p>
          <a:p>
            <a:pPr lvl="1"/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3464442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Semiconductor Devices (Materials)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Majority Charged Carriers</a:t>
            </a:r>
          </a:p>
          <a:p>
            <a:pPr lvl="1"/>
            <a:r>
              <a:rPr lang="en-US" u="sng" dirty="0" smtClean="0"/>
              <a:t>N-type material = Electron</a:t>
            </a:r>
          </a:p>
          <a:p>
            <a:pPr lvl="1"/>
            <a:r>
              <a:rPr lang="en-US" u="sng" dirty="0" smtClean="0"/>
              <a:t>P-type material = Hole</a:t>
            </a:r>
          </a:p>
          <a:p>
            <a:r>
              <a:rPr lang="en-US" dirty="0" smtClean="0"/>
              <a:t>Other semiconductor materials</a:t>
            </a:r>
          </a:p>
          <a:p>
            <a:pPr lvl="1"/>
            <a:r>
              <a:rPr lang="en-US" sz="2600" dirty="0"/>
              <a:t>Gallium-Arsenide (</a:t>
            </a:r>
            <a:r>
              <a:rPr lang="en-US" sz="2600" dirty="0" err="1"/>
              <a:t>GaAs</a:t>
            </a:r>
            <a:r>
              <a:rPr lang="en-US" sz="2600" dirty="0" smtClean="0"/>
              <a:t>)</a:t>
            </a:r>
          </a:p>
          <a:p>
            <a:pPr lvl="2"/>
            <a:r>
              <a:rPr lang="en-US" sz="2200" dirty="0" smtClean="0"/>
              <a:t>LED’s</a:t>
            </a:r>
          </a:p>
          <a:p>
            <a:pPr lvl="2"/>
            <a:r>
              <a:rPr lang="en-US" sz="2200" u="sng" dirty="0" smtClean="0"/>
              <a:t>Microwave frequencies </a:t>
            </a:r>
          </a:p>
        </p:txBody>
      </p:sp>
    </p:spTree>
    <p:extLst>
      <p:ext uri="{BB962C8B-B14F-4D97-AF65-F5344CB8AC3E}">
        <p14:creationId xmlns:p14="http://schemas.microsoft.com/office/powerpoint/2010/main" xmlns="" val="1650776124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Optical Shaft Encoder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Used to control the frequency of the VFO and other functions in modern radios</a:t>
            </a:r>
          </a:p>
          <a:p>
            <a:r>
              <a:rPr lang="en-US" dirty="0" smtClean="0"/>
              <a:t>A device which detects rotation of a control by interrupting a light source with a patterned wheel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755981786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Photovoltaic Cells – Solar Cells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u="sng" dirty="0" smtClean="0"/>
              <a:t>Converts light to electrical energy</a:t>
            </a:r>
          </a:p>
          <a:p>
            <a:r>
              <a:rPr lang="en-US" u="sng" dirty="0" smtClean="0"/>
              <a:t>If a PN junction is exposed to light photons will be absorbed by the electrons</a:t>
            </a:r>
          </a:p>
          <a:p>
            <a:r>
              <a:rPr lang="en-US" dirty="0" smtClean="0"/>
              <a:t>The voltage developed by a photovoltaic cell depends on the material it is made from</a:t>
            </a:r>
          </a:p>
          <a:p>
            <a:pPr lvl="1"/>
            <a:r>
              <a:rPr lang="en-US" u="sng" dirty="0" smtClean="0"/>
              <a:t>Silicon is the most common material</a:t>
            </a:r>
          </a:p>
          <a:p>
            <a:pPr lvl="1"/>
            <a:r>
              <a:rPr lang="en-US" u="sng" dirty="0" smtClean="0"/>
              <a:t>Silicon develops an open circuit vale of .5 volts</a:t>
            </a:r>
          </a:p>
          <a:p>
            <a:r>
              <a:rPr lang="en-US" u="sng" dirty="0" smtClean="0"/>
              <a:t>The efficiency of a photovoltaic cell is based on the relative fraction of light that is converted to current</a:t>
            </a:r>
          </a:p>
          <a:p>
            <a:pPr marL="5715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2918031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Semiconductor Devices (Diodes)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 diode allows current flow in one direction and resists current flow in the other direction. </a:t>
            </a:r>
          </a:p>
          <a:p>
            <a:r>
              <a:rPr lang="en-US" dirty="0" smtClean="0"/>
              <a:t>There are two terminals</a:t>
            </a:r>
          </a:p>
          <a:p>
            <a:pPr lvl="1"/>
            <a:r>
              <a:rPr lang="en-US" dirty="0" smtClean="0"/>
              <a:t>Anode – P-type material</a:t>
            </a:r>
          </a:p>
          <a:p>
            <a:pPr lvl="1"/>
            <a:r>
              <a:rPr lang="en-US" dirty="0" smtClean="0"/>
              <a:t>Cathode -  N-type material</a:t>
            </a:r>
          </a:p>
          <a:p>
            <a:r>
              <a:rPr lang="en-US" dirty="0" smtClean="0"/>
              <a:t>Current flows with a positive connection to the Anode and a negative connection to the Cathode</a:t>
            </a:r>
          </a:p>
          <a:p>
            <a:pPr lvl="1"/>
            <a:r>
              <a:rPr lang="en-US" dirty="0" smtClean="0"/>
              <a:t>Current is blocked if the leads are reversed</a:t>
            </a:r>
          </a:p>
          <a:p>
            <a:pPr marL="457200" lvl="1" indent="0">
              <a:buNone/>
            </a:pPr>
            <a:endParaRPr lang="en-US" dirty="0" smtClean="0"/>
          </a:p>
          <a:p>
            <a:pPr marL="45720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4292182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Junction Diodes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Current flows with positive voltage on anode (Forward Bias)</a:t>
            </a:r>
          </a:p>
          <a:p>
            <a:r>
              <a:rPr lang="en-US" dirty="0" smtClean="0"/>
              <a:t>Current blocked if negative voltage on Anode (Reverse Bias)</a:t>
            </a:r>
          </a:p>
          <a:p>
            <a:r>
              <a:rPr lang="en-US" dirty="0" smtClean="0"/>
              <a:t>Forward Voltage </a:t>
            </a:r>
          </a:p>
          <a:p>
            <a:pPr lvl="1"/>
            <a:r>
              <a:rPr lang="en-US" dirty="0" smtClean="0"/>
              <a:t>.6 V for Silicon</a:t>
            </a:r>
          </a:p>
          <a:p>
            <a:pPr lvl="1"/>
            <a:r>
              <a:rPr lang="en-US" dirty="0" smtClean="0"/>
              <a:t>.3 for Germanium 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4667493" y="1600200"/>
            <a:ext cx="4038600" cy="4525963"/>
          </a:xfrm>
          <a:ln>
            <a:solidFill>
              <a:schemeClr val="accent1"/>
            </a:solidFill>
          </a:ln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76800" y="3505200"/>
            <a:ext cx="3467100" cy="258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83663" y="1631372"/>
            <a:ext cx="3378868" cy="17832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41327178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Diode Ratings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Peak Inverse Voltage (PIV)</a:t>
            </a:r>
          </a:p>
          <a:p>
            <a:pPr lvl="1"/>
            <a:r>
              <a:rPr lang="en-US" dirty="0" smtClean="0"/>
              <a:t>Avalanche point</a:t>
            </a:r>
          </a:p>
          <a:p>
            <a:pPr lvl="2"/>
            <a:r>
              <a:rPr lang="en-US" dirty="0" smtClean="0"/>
              <a:t>A voltage above this in the reverse direction will destroy the diode.</a:t>
            </a:r>
          </a:p>
          <a:p>
            <a:r>
              <a:rPr lang="en-US" dirty="0" smtClean="0"/>
              <a:t>Maximum Forward Current</a:t>
            </a:r>
          </a:p>
          <a:p>
            <a:pPr lvl="1"/>
            <a:r>
              <a:rPr lang="en-US" dirty="0" smtClean="0"/>
              <a:t>Junction temperature rises with higher current</a:t>
            </a:r>
          </a:p>
          <a:p>
            <a:pPr lvl="1"/>
            <a:r>
              <a:rPr lang="en-US" dirty="0" smtClean="0"/>
              <a:t>6 watts is dissipated with 10 amps through a silicon diode P = I x E = 10 x .6</a:t>
            </a:r>
          </a:p>
          <a:p>
            <a:pPr lvl="1"/>
            <a:r>
              <a:rPr lang="en-US" u="sng" dirty="0" smtClean="0"/>
              <a:t>Excessive junction temperature </a:t>
            </a:r>
            <a:r>
              <a:rPr lang="en-US" dirty="0" smtClean="0"/>
              <a:t>will destroy diode</a:t>
            </a:r>
          </a:p>
          <a:p>
            <a:pPr lvl="2"/>
            <a:endParaRPr lang="en-US" dirty="0" smtClean="0"/>
          </a:p>
          <a:p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1745321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3393</TotalTime>
  <Words>2395</Words>
  <Application>Microsoft Office PowerPoint</Application>
  <PresentationFormat>On-screen Show (4:3)</PresentationFormat>
  <Paragraphs>362</Paragraphs>
  <Slides>61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61</vt:i4>
      </vt:variant>
    </vt:vector>
  </HeadingPairs>
  <TitlesOfParts>
    <vt:vector size="62" baseType="lpstr">
      <vt:lpstr>Office Theme</vt:lpstr>
      <vt:lpstr>Components and Building Blocks</vt:lpstr>
      <vt:lpstr>Semiconductor Devices (Materials)</vt:lpstr>
      <vt:lpstr>Semiconductor Devices (Materials)</vt:lpstr>
      <vt:lpstr>Semiconductor Devices (Materials)</vt:lpstr>
      <vt:lpstr>Semiconductor Devices (Materials)</vt:lpstr>
      <vt:lpstr>Semiconductor Devices (Materials)</vt:lpstr>
      <vt:lpstr>Semiconductor Devices (Diodes)</vt:lpstr>
      <vt:lpstr>Junction Diodes</vt:lpstr>
      <vt:lpstr>Diode Ratings</vt:lpstr>
      <vt:lpstr>Schottky Barrier Diodes</vt:lpstr>
      <vt:lpstr>Point-Contact Diodes</vt:lpstr>
      <vt:lpstr>Hot-Carrier Diodes</vt:lpstr>
      <vt:lpstr>Zener Diodes</vt:lpstr>
      <vt:lpstr>Tunnel Diode</vt:lpstr>
      <vt:lpstr>Varactor Diode (Varicap)</vt:lpstr>
      <vt:lpstr>Pin Diode</vt:lpstr>
      <vt:lpstr>Bipolar Transistor</vt:lpstr>
      <vt:lpstr>Bipolar Transistor Characteristics</vt:lpstr>
      <vt:lpstr>Bipolar Transistor Characteristics</vt:lpstr>
      <vt:lpstr>Field Effect Transistor</vt:lpstr>
      <vt:lpstr>JFET Transistor</vt:lpstr>
      <vt:lpstr>MOSFET Transistor</vt:lpstr>
      <vt:lpstr>Enhancement &amp; Depletion Mode FETs</vt:lpstr>
      <vt:lpstr>RF Integrated Devices</vt:lpstr>
      <vt:lpstr>Light-Emitting-Diodes</vt:lpstr>
      <vt:lpstr>Liquid-Crystal-Displays</vt:lpstr>
      <vt:lpstr>Cathode-Ray Tubes</vt:lpstr>
      <vt:lpstr>Cathode-Ray Tubes</vt:lpstr>
      <vt:lpstr>Charge-Coupled Devices</vt:lpstr>
      <vt:lpstr>Charge-Coupled Devices</vt:lpstr>
      <vt:lpstr>Digital Logic Basics</vt:lpstr>
      <vt:lpstr>One-Input Elements</vt:lpstr>
      <vt:lpstr>And &amp; NAND Gate</vt:lpstr>
      <vt:lpstr>OR &amp; NOR Gates</vt:lpstr>
      <vt:lpstr>Exclusive OR &amp; NOR Gate</vt:lpstr>
      <vt:lpstr>Positive &amp; Negative True Logic</vt:lpstr>
      <vt:lpstr>Tri-State Logic</vt:lpstr>
      <vt:lpstr>Synchronous Logic Flip-Flops</vt:lpstr>
      <vt:lpstr>Synchronous vs Asyncronous</vt:lpstr>
      <vt:lpstr>R-S Flip-flop</vt:lpstr>
      <vt:lpstr>Clocked R-S Flip-Flop</vt:lpstr>
      <vt:lpstr>D Flip-Flop</vt:lpstr>
      <vt:lpstr>T Flip-Flop</vt:lpstr>
      <vt:lpstr>J-K Flip-Flop</vt:lpstr>
      <vt:lpstr>One-Shot or Monostable Multivibrator</vt:lpstr>
      <vt:lpstr>Astable Multivibrator</vt:lpstr>
      <vt:lpstr>Divide by N counter</vt:lpstr>
      <vt:lpstr>Frequency Counter</vt:lpstr>
      <vt:lpstr>Increased Oscillator accuracy</vt:lpstr>
      <vt:lpstr> Very Low Frequency Counting</vt:lpstr>
      <vt:lpstr>Prescaler</vt:lpstr>
      <vt:lpstr>Marker Generators</vt:lpstr>
      <vt:lpstr>Logic Families - TTL</vt:lpstr>
      <vt:lpstr>Logic Families - CMOS</vt:lpstr>
      <vt:lpstr>Logic Families - BICMOS</vt:lpstr>
      <vt:lpstr>Slide 56</vt:lpstr>
      <vt:lpstr>Photoconductivity</vt:lpstr>
      <vt:lpstr>Optoelectronics </vt:lpstr>
      <vt:lpstr>Optocouplers and Optoisolators </vt:lpstr>
      <vt:lpstr>Optical Shaft Encoder</vt:lpstr>
      <vt:lpstr>Photovoltaic Cells – Solar Cells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Jim Richardson</dc:creator>
  <cp:lastModifiedBy>Richard W. Crockett</cp:lastModifiedBy>
  <cp:revision>135</cp:revision>
  <dcterms:created xsi:type="dcterms:W3CDTF">2014-01-14T15:15:28Z</dcterms:created>
  <dcterms:modified xsi:type="dcterms:W3CDTF">2014-04-10T19:59:23Z</dcterms:modified>
</cp:coreProperties>
</file>